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Gill Sans MT" panose="020B0502020104020203" pitchFamily="34" charset="0"/>
      <p:regular r:id="rId15"/>
      <p:bold r:id="rId16"/>
    </p:embeddedFont>
    <p:embeddedFont>
      <p:font typeface="Trebuchet MS" panose="020B0603020202020204" pitchFamily="34" charset="0"/>
      <p:regular r:id="rId17"/>
      <p:bold r:id="rId18"/>
      <p:italic r:id="rId19"/>
      <p:boldItalic r:id="rId20"/>
    </p:embeddedFont>
    <p:embeddedFont>
      <p:font typeface="Rambla" panose="020B060402020202020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901D"/>
    <a:srgbClr val="DEE789"/>
    <a:srgbClr val="D5DA96"/>
    <a:srgbClr val="71C2FF"/>
    <a:srgbClr val="FFD85B"/>
    <a:srgbClr val="B5BB65"/>
    <a:srgbClr val="E3E34F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60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0649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7418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8454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78933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73495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79905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6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6413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2185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160718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9808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658990"/>
            <a:ext cx="8229600" cy="4840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32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28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en-GB" sz="130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050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bg1">
                <a:lumMod val="85000"/>
              </a:schemeClr>
            </a:gs>
            <a:gs pos="9000">
              <a:srgbClr val="E7901D"/>
            </a:gs>
          </a:gsLst>
          <a:lin ang="5400000" scaled="1"/>
          <a:tileRect/>
        </a:gra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ctrTitle"/>
          </p:nvPr>
        </p:nvSpPr>
        <p:spPr>
          <a:xfrm>
            <a:off x="602355" y="421019"/>
            <a:ext cx="8065200" cy="174985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400" dirty="0"/>
              <a:t>Starch Adhesives in Corrugation Industry 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subTitle" idx="1"/>
          </p:nvPr>
        </p:nvSpPr>
        <p:spPr>
          <a:xfrm>
            <a:off x="131875" y="6340600"/>
            <a:ext cx="8886900" cy="436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-GB" sz="14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</p:txBody>
      </p:sp>
      <p:pic>
        <p:nvPicPr>
          <p:cNvPr id="54" name="Shape 54" descr="DSC_022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068" y="2619492"/>
            <a:ext cx="4418577" cy="2768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2199874"/>
            <a:ext cx="8229600" cy="2372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200" dirty="0"/>
              <a:t>To understand Starch Adhesives and evaluate various options available with the help of few testing parameters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000" dirty="0"/>
              <a:t>Objective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215350"/>
            <a:ext cx="8229600" cy="52841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Introduction  to Starch Adhesives.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Classification Of Starch Adhesives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Testing Parameters and Testing Instruments.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Special Additives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New developments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2134696" cy="7670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000" dirty="0"/>
              <a:t>Topics</a:t>
            </a:r>
            <a:r>
              <a:rPr lang="en-GB" dirty="0"/>
              <a:t> 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</a:rPr>
              <a:t>Amylodex </a:t>
            </a:r>
            <a:r>
              <a:rPr lang="en-GB" sz="1800" dirty="0" err="1">
                <a:solidFill>
                  <a:schemeClr val="lt1"/>
                </a:solidFill>
              </a:rPr>
              <a:t>Pvt.Ltd</a:t>
            </a:r>
            <a:r>
              <a:rPr lang="en-GB" sz="1800" dirty="0">
                <a:solidFill>
                  <a:schemeClr val="lt1"/>
                </a:solidFill>
              </a:rPr>
              <a:t>               </a:t>
            </a:r>
            <a:r>
              <a:rPr lang="en-GB" sz="1400" dirty="0">
                <a:solidFill>
                  <a:schemeClr val="lt1"/>
                </a:solidFill>
              </a:rPr>
              <a:t>02 Oct 2017 at WICMA  level II course</a:t>
            </a:r>
            <a:r>
              <a:rPr lang="en-GB" sz="1800" dirty="0">
                <a:solidFill>
                  <a:schemeClr val="lt1"/>
                </a:solidFill>
              </a:rPr>
              <a:t>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51984" y="881508"/>
            <a:ext cx="8581505" cy="5788287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Why we need Adhesive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To stick various plies of Kraft Paper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To get good strength to Board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What is starch adhesive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When starch is heated in water , it will transform into a paste like structure.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For stronger bonding chemicals are added.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Other adhesives other than starch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Yes. Like Sodium Silicate. Very few use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000" dirty="0"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lvl="0" rtl="0">
              <a:spcBef>
                <a:spcPts val="0"/>
              </a:spcBef>
              <a:buNone/>
            </a:pPr>
            <a:r>
              <a:rPr lang="en-GB" dirty="0"/>
              <a:t>	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207150" y="87225"/>
            <a:ext cx="8479800" cy="6261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 sz="4000" dirty="0">
                <a:solidFill>
                  <a:schemeClr val="dk2"/>
                </a:solidFill>
              </a:rPr>
              <a:t>introduction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Bhaskar BV Reddy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718019"/>
            <a:ext cx="8602200" cy="532684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400" b="1" dirty="0"/>
              <a:t>Application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Corrugation Adhesives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Pasting Adhesives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400" b="1" dirty="0"/>
              <a:t>Starch Base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Tapioca Starch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Maize Starch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400" b="1" dirty="0"/>
              <a:t>Physical form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Liquid Starch Adhesives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Powder Starch adhesives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400" b="1" dirty="0"/>
              <a:t>Preparation Method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Hot Process Starch Adhesives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400" dirty="0"/>
              <a:t>Cold Process Starch Adhesives</a:t>
            </a:r>
            <a:endParaRPr lang="en-GB" sz="1800" dirty="0"/>
          </a:p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151304"/>
            <a:ext cx="8229600" cy="684155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400" dirty="0"/>
              <a:t>Classification of Starch Adhesives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541800" y="1353373"/>
            <a:ext cx="8602200" cy="4330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pH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pH&gt;7 is alkaline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pH=7 is Neutral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pH&lt;7 is acidic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Type of manufacturing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Manual / Semi Auto Plant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Auto Plant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Hybrid Plant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-GB" sz="2800" b="1" dirty="0"/>
              <a:t>												</a:t>
            </a: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338858"/>
            <a:ext cx="8229600" cy="1080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7500"/>
              <a:buFont typeface="Arial"/>
              <a:buNone/>
            </a:pPr>
            <a:r>
              <a:rPr lang="en-GB" sz="4000" dirty="0">
                <a:solidFill>
                  <a:schemeClr val="dk2"/>
                </a:solidFill>
              </a:rPr>
              <a:t>Classification of Starch Adhesives </a:t>
            </a:r>
            <a:r>
              <a:rPr lang="en-GB" dirty="0">
                <a:solidFill>
                  <a:schemeClr val="dk2"/>
                </a:solidFill>
              </a:rPr>
              <a:t>…….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lang="en-GB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199" y="943375"/>
            <a:ext cx="8199997" cy="5397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Solids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Expressed in % and shows how </a:t>
            </a:r>
          </a:p>
          <a:p>
            <a:pPr lvl="1" indent="0" rtl="0">
              <a:spcBef>
                <a:spcPts val="0"/>
              </a:spcBef>
              <a:buNone/>
            </a:pPr>
            <a:r>
              <a:rPr lang="en-GB" sz="2800" dirty="0"/>
              <a:t>  much starch/Modified Starch/chemicals       are present in Adhesives.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Refractometer is used if adhesive is solution.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Owen  method- If adhesive is suspension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This parameter signifies how much of water needs to be dried in the Board making process.	</a:t>
            </a:r>
            <a:r>
              <a:rPr lang="en-GB" b="1" dirty="0"/>
              <a:t>										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63250" y="212544"/>
            <a:ext cx="5406022" cy="6831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000" dirty="0"/>
              <a:t>Testing Parameters                  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/>
          </a:p>
        </p:txBody>
      </p:sp>
      <p:pic>
        <p:nvPicPr>
          <p:cNvPr id="99" name="Shape 99" descr="Refractometer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4175" y="0"/>
            <a:ext cx="2019825" cy="19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7938375" y="5910725"/>
            <a:ext cx="1150800" cy="30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785525"/>
            <a:ext cx="8535496" cy="522057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Viscosity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Resistance to Flow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Measured in Sec. Time taken to drain out 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Many cups are used. Fords </a:t>
            </a:r>
            <a:r>
              <a:rPr lang="en-GB" sz="2800" dirty="0" err="1"/>
              <a:t>Cup,Love</a:t>
            </a:r>
            <a:r>
              <a:rPr lang="en-GB" sz="2800" dirty="0"/>
              <a:t> Cup, </a:t>
            </a:r>
            <a:r>
              <a:rPr lang="en-GB" sz="2800" dirty="0" err="1"/>
              <a:t>Brookefield</a:t>
            </a:r>
            <a:r>
              <a:rPr lang="en-GB" sz="2800" dirty="0"/>
              <a:t> , RVA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Very important for stable operations and needs to be consistent.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Normally Manual plants operate at 25-35 sec for Pasting and Corrugation adhesives ( B4 cup)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Auto Plants operate at 40 to 120 sec (B4 )	</a:t>
            </a:r>
            <a:r>
              <a:rPr lang="en-GB" b="1" dirty="0"/>
              <a:t>										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60721" y="175650"/>
            <a:ext cx="5741521" cy="6831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000" dirty="0"/>
              <a:t>Testing Parameters                  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108" name="Shape 108"/>
          <p:cNvSpPr txBox="1"/>
          <p:nvPr/>
        </p:nvSpPr>
        <p:spPr>
          <a:xfrm>
            <a:off x="7938375" y="5910725"/>
            <a:ext cx="1150800" cy="30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-GB" dirty="0"/>
          </a:p>
        </p:txBody>
      </p:sp>
      <p:sp>
        <p:nvSpPr>
          <p:cNvPr id="109" name="Shape 109"/>
          <p:cNvSpPr txBox="1"/>
          <p:nvPr/>
        </p:nvSpPr>
        <p:spPr>
          <a:xfrm>
            <a:off x="6200375" y="344475"/>
            <a:ext cx="2392500" cy="23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GB" dirty="0"/>
          </a:p>
        </p:txBody>
      </p:sp>
      <p:pic>
        <p:nvPicPr>
          <p:cNvPr id="110" name="Shape 110" descr="B4 cup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5446" y="37474"/>
            <a:ext cx="1247340" cy="168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283925"/>
            <a:ext cx="6142500" cy="5056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2800" b="1" dirty="0"/>
              <a:t>Other testing Parameter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Gel temperature.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Tack measurement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Glue setting time / Green bond formation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Thixotropic behaviour.</a:t>
            </a:r>
          </a:p>
          <a:p>
            <a:pPr marL="914400" lvl="1" indent="-228600" rtl="0">
              <a:spcBef>
                <a:spcPts val="0"/>
              </a:spcBef>
              <a:buChar char="○"/>
            </a:pPr>
            <a:r>
              <a:rPr lang="en-GB" sz="2800" dirty="0"/>
              <a:t>Gel clarity in case of Pasting Adhesives</a:t>
            </a:r>
            <a:r>
              <a:rPr lang="en-GB" dirty="0"/>
              <a:t>.	</a:t>
            </a:r>
            <a:r>
              <a:rPr lang="en-GB" b="1" dirty="0"/>
              <a:t>									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284175" y="335465"/>
            <a:ext cx="8229600" cy="6831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000" dirty="0"/>
              <a:t>Testing Parameters                  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057650"/>
            <a:ext cx="8229600" cy="49718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Drying agents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Green Bond enhancers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Resins for Water Proof / Water Resistance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Penetration aids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Mechanical property enhancers.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Liquid Borax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Biocides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Anti-foam agents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Viscosity Stabilizers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57175" y="274651"/>
            <a:ext cx="8429625" cy="783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000" dirty="0"/>
              <a:t>Special Additives for adhesives 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057650"/>
            <a:ext cx="8229600" cy="4971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Very high solids (33% to 50% ) adhesives for Flute laminators for instant drying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Powder Resins for higher compression in Manual operation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Borax substitutes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Energy saving adhesives ( to the extent of 25% 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Green Adhesives / Environmental friendly Adhesives.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sz="2800" dirty="0"/>
              <a:t>Adhesives without Borax and Caustic.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274651"/>
            <a:ext cx="8496026" cy="783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000" dirty="0"/>
              <a:t>New Developments in adhesives 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4294967295"/>
          </p:nvPr>
        </p:nvSpPr>
        <p:spPr>
          <a:xfrm>
            <a:off x="257175" y="6340475"/>
            <a:ext cx="8886825" cy="43656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</a:rPr>
              <a:t>Amylodex Pvt. Ltd               02 Oct 2017   at  WICMA  level II course                   Bhaskar BV Reddy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 idx="4294967295"/>
          </p:nvPr>
        </p:nvSpPr>
        <p:spPr>
          <a:xfrm>
            <a:off x="1309105" y="1976086"/>
            <a:ext cx="5775849" cy="45719"/>
          </a:xfrm>
          <a:prstGeom prst="rect">
            <a:avLst/>
          </a:prstGeom>
          <a:solidFill>
            <a:srgbClr val="FFFFFF"/>
          </a:solidFill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FFC000"/>
              </a:buClr>
              <a:buSzPct val="25000"/>
              <a:buFont typeface="Arial"/>
              <a:buNone/>
            </a:pPr>
            <a:br>
              <a:rPr lang="en-GB" sz="720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720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720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7200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140" name="Shape 140" descr="amyl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075" y="2791386"/>
            <a:ext cx="2332625" cy="27096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2CB803-1260-4441-8CEF-09750FB5F3FF}"/>
              </a:ext>
            </a:extLst>
          </p:cNvPr>
          <p:cNvSpPr txBox="1"/>
          <p:nvPr/>
        </p:nvSpPr>
        <p:spPr>
          <a:xfrm>
            <a:off x="3706695" y="3307796"/>
            <a:ext cx="4946351" cy="2010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Bhaskar BV Reddy</a:t>
            </a:r>
          </a:p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Amylodex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Pvt.Ltd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. (Formerly Stardex)</a:t>
            </a:r>
          </a:p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b="1" dirty="0">
                <a:solidFill>
                  <a:srgbClr val="002060"/>
                </a:solidFill>
                <a:latin typeface="Rambla"/>
                <a:ea typeface="Rambla"/>
                <a:cs typeface="Rambla"/>
                <a:sym typeface="Rambla"/>
              </a:rPr>
              <a:t>bhaskar@amylodex.com</a:t>
            </a:r>
            <a:r>
              <a:rPr lang="en-GB" sz="2000" dirty="0">
                <a:solidFill>
                  <a:srgbClr val="002060"/>
                </a:solidFill>
                <a:latin typeface="Rambla"/>
                <a:ea typeface="Rambla"/>
                <a:cs typeface="Rambla"/>
                <a:sym typeface="Rambla"/>
              </a:rPr>
              <a:t>                        </a:t>
            </a:r>
          </a:p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Tele: 040 – 23060334   Fax: 040 - 23061638</a:t>
            </a:r>
          </a:p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Mob: 9866114029</a:t>
            </a:r>
          </a:p>
          <a:p>
            <a:pPr marL="365125" lvl="0" indent="-263525">
              <a:lnSpc>
                <a:spcPct val="90000"/>
              </a:lnSpc>
              <a:spcBef>
                <a:spcPts val="400"/>
              </a:spcBef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Rambla"/>
                <a:ea typeface="Rambla"/>
                <a:cs typeface="Rambla"/>
                <a:sym typeface="Rambla"/>
              </a:rPr>
              <a:t>www.amylodex.com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102</TotalTime>
  <Words>599</Words>
  <Application>Microsoft Office PowerPoint</Application>
  <PresentationFormat>On-screen Show (4:3)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Gill Sans MT</vt:lpstr>
      <vt:lpstr>Trebuchet MS</vt:lpstr>
      <vt:lpstr>Arial</vt:lpstr>
      <vt:lpstr>Rambla</vt:lpstr>
      <vt:lpstr>Gallery</vt:lpstr>
      <vt:lpstr>Starch Adhesives in Corrugation Industry </vt:lpstr>
      <vt:lpstr>Objective</vt:lpstr>
      <vt:lpstr>Topics </vt:lpstr>
      <vt:lpstr> introduction</vt:lpstr>
      <vt:lpstr>Classification of Starch Adhesives</vt:lpstr>
      <vt:lpstr>Classification of Starch Adhesives …….</vt:lpstr>
      <vt:lpstr>Testing Parameters                  </vt:lpstr>
      <vt:lpstr>Testing Parameters                  </vt:lpstr>
      <vt:lpstr>Testing Parameters                  </vt:lpstr>
      <vt:lpstr>Special Additives for adhesives </vt:lpstr>
      <vt:lpstr>New Developments in adhesives </vt:lpstr>
      <vt:lpstr>   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Starch Adhesives in Corrugation Industry </dc:title>
  <cp:lastModifiedBy>Bhaskar Reddy</cp:lastModifiedBy>
  <cp:revision>15</cp:revision>
  <dcterms:modified xsi:type="dcterms:W3CDTF">2017-10-02T06:31:07Z</dcterms:modified>
</cp:coreProperties>
</file>